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7"/>
  </p:notesMasterIdLst>
  <p:sldIdLst>
    <p:sldId id="257" r:id="rId2"/>
    <p:sldId id="259" r:id="rId3"/>
    <p:sldId id="735" r:id="rId4"/>
    <p:sldId id="740" r:id="rId5"/>
    <p:sldId id="742" r:id="rId6"/>
    <p:sldId id="650" r:id="rId7"/>
    <p:sldId id="691" r:id="rId8"/>
    <p:sldId id="741" r:id="rId9"/>
    <p:sldId id="743" r:id="rId10"/>
    <p:sldId id="655" r:id="rId11"/>
    <p:sldId id="693" r:id="rId12"/>
    <p:sldId id="656" r:id="rId13"/>
    <p:sldId id="694" r:id="rId14"/>
    <p:sldId id="658" r:id="rId15"/>
    <p:sldId id="695" r:id="rId16"/>
    <p:sldId id="660" r:id="rId17"/>
    <p:sldId id="696" r:id="rId18"/>
    <p:sldId id="662" r:id="rId19"/>
    <p:sldId id="697" r:id="rId20"/>
    <p:sldId id="664" r:id="rId21"/>
    <p:sldId id="698" r:id="rId22"/>
    <p:sldId id="666" r:id="rId23"/>
    <p:sldId id="699" r:id="rId24"/>
    <p:sldId id="668" r:id="rId25"/>
    <p:sldId id="700" r:id="rId26"/>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0071A1"/>
    <a:srgbClr val="025565"/>
    <a:srgbClr val="015969"/>
    <a:srgbClr val="CCDEE1"/>
    <a:srgbClr val="3A6E31"/>
    <a:srgbClr val="E06C00"/>
    <a:srgbClr val="8DC5CB"/>
    <a:srgbClr val="2AA8B0"/>
    <a:srgbClr val="F29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15"/>
    <p:restoredTop sz="92245"/>
  </p:normalViewPr>
  <p:slideViewPr>
    <p:cSldViewPr snapToObjects="1">
      <p:cViewPr varScale="1">
        <p:scale>
          <a:sx n="118" d="100"/>
          <a:sy n="118" d="100"/>
        </p:scale>
        <p:origin x="1912" y="19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 Type="http://schemas.openxmlformats.org/officeDocument/2006/relationships/slide" Target="slides/slide2.xml"/><Relationship Id="rId30" Type="http://schemas.openxmlformats.org/officeDocument/2006/relationships/theme" Target="theme/theme1.xml"/><Relationship Id="rId31"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0.2777777777777778</c:v>
                </c:pt>
                <c:pt idx="1">
                  <c:v>0.7222222222222222</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0.868421052631579</c:v>
                </c:pt>
                <c:pt idx="1">
                  <c:v>0.131578947368421</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0.88</c:v>
                </c:pt>
                <c:pt idx="1">
                  <c:v>0.12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0.8611111111111112</c:v>
                </c:pt>
                <c:pt idx="1">
                  <c:v>0.1111111111111111</c:v>
                </c:pt>
                <c:pt idx="2">
                  <c:v>0.0277777777777777</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0.8333333333333334</c:v>
                </c:pt>
                <c:pt idx="1">
                  <c:v>0.125</c:v>
                </c:pt>
                <c:pt idx="2">
                  <c:v>0.0416666666666666</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0.8648648648648649</c:v>
                </c:pt>
                <c:pt idx="1">
                  <c:v>0.1351351351351351</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0.84</c:v>
                </c:pt>
                <c:pt idx="1">
                  <c:v>0.16</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0.6764705882352942</c:v>
                </c:pt>
                <c:pt idx="1">
                  <c:v>0.1176470588235294</c:v>
                </c:pt>
                <c:pt idx="2">
                  <c:v>0.2058823529411764</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0.75</c:v>
                </c:pt>
                <c:pt idx="1">
                  <c:v>0.25</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0.6956521739130435</c:v>
                </c:pt>
                <c:pt idx="1">
                  <c:v>0.0434782608695652</c:v>
                </c:pt>
                <c:pt idx="2">
                  <c:v>0.2608695652173913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0.8857142857142857</c:v>
                </c:pt>
                <c:pt idx="1">
                  <c:v>0.0857142857142857</c:v>
                </c:pt>
                <c:pt idx="2">
                  <c:v>0.0285714285714285</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0.9166666666666666</c:v>
                </c:pt>
                <c:pt idx="1">
                  <c:v>0.0416666666666666</c:v>
                </c:pt>
                <c:pt idx="2">
                  <c:v>0.0416666666666666</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0.7297297297297297</c:v>
                </c:pt>
                <c:pt idx="1">
                  <c:v>0.2162162162162162</c:v>
                </c:pt>
                <c:pt idx="2">
                  <c:v>0.054054054054054</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0.945945945945946</c:v>
                </c:pt>
                <c:pt idx="1">
                  <c:v>0.054054054054054</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0.92</c:v>
                </c:pt>
                <c:pt idx="1">
                  <c:v>0.08</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0.6666666666666666</c:v>
                </c:pt>
                <c:pt idx="1">
                  <c:v>0.25</c:v>
                </c:pt>
                <c:pt idx="2">
                  <c:v>0.0833333333333333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0.8947368421052632</c:v>
                </c:pt>
                <c:pt idx="1">
                  <c:v>0.1052631578947368</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0.88</c:v>
                </c:pt>
                <c:pt idx="1">
                  <c:v>0.12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0.9166666666666666</c:v>
                </c:pt>
                <c:pt idx="1">
                  <c:v>0.0555555555555555</c:v>
                </c:pt>
                <c:pt idx="2">
                  <c:v>0.0277777777777777</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0.9130434782608696</c:v>
                </c:pt>
                <c:pt idx="1">
                  <c:v>0.0434782608695652</c:v>
                </c:pt>
                <c:pt idx="2">
                  <c:v>0.0434782608695652</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0.7631578947368421</c:v>
                </c:pt>
                <c:pt idx="1">
                  <c:v>0.2105263157894736</c:v>
                </c:pt>
                <c:pt idx="2">
                  <c:v>0.0263157894736842</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0.68</c:v>
                </c:pt>
                <c:pt idx="1">
                  <c:v>0.28</c:v>
                </c:pt>
                <c:pt idx="2">
                  <c:v>0.04</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2023-12-05</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Avlösarservice</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36</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27811431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405328939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2843171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38</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279826470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7332767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131811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38</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18452349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886115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37321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36</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598546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2616612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1226647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37</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06771817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18128777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110397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809785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av förvaltningen för funktionsstöd i Göteborgs stad.</a:t>
            </a:r>
          </a:p>
          <a:p>
            <a:r>
              <a:rPr lang="sv-SE" sz="1100" dirty="0">
                <a:solidFill>
                  <a:srgbClr val="231F20"/>
                </a:solidFill>
              </a:rPr>
              <a:t> </a:t>
            </a:r>
          </a:p>
          <a:p>
            <a:r>
              <a:rPr lang="sv-SE" sz="1100" dirty="0">
                <a:solidFill>
                  <a:srgbClr val="231F20"/>
                </a:solidFill>
              </a:rPr>
              <a:t>Denna rapport gäller: Avlösarservice</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345. Totalt sett har 39 svar inkommit. Det innebär att svarsfrekvensen är 11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34</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35371054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47818235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2169804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35</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51650006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405866273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2869029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37</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394524566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63029276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748669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om det finns minst fem svar från såväl män som kvinnor. Om könsuppdelade resultat saknas i en rapport, beror det på att det inte finns tillräckligt många svar i någon av grupperna. För att ytterligare värna om anonymiteten, anges inte antalet svar vid redovisningar uppdelade på kön, utan endast andelar. </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05493550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a:t>
            </a:r>
          </a:p>
        </p:txBody>
      </p:sp>
      <p:sp>
        <p:nvSpPr>
          <p:cNvPr id="2" name="textruta 1">
            <a:extLst>
              <a:ext uri="{FF2B5EF4-FFF2-40B4-BE49-F238E27FC236}">
                <a16:creationId xmlns:a16="http://schemas.microsoft.com/office/drawing/2014/main" id="{A0D29AFC-2FE9-8E7B-97E4-B90DE6DA6F25}"/>
              </a:ext>
            </a:extLst>
          </p:cNvPr>
          <p:cNvSpPr txBox="1"/>
          <p:nvPr/>
        </p:nvSpPr>
        <p:spPr>
          <a:xfrm>
            <a:off x="417600" y="6606061"/>
            <a:ext cx="4032000" cy="230832"/>
          </a:xfrm>
          <a:prstGeom prst="rect">
            <a:avLst/>
          </a:prstGeom>
          <a:noFill/>
        </p:spPr>
        <p:txBody>
          <a:bodyPr wrap="square" rtlCol="0">
            <a:spAutoFit/>
          </a:bodyPr>
          <a:lstStyle/>
          <a:p>
            <a:r>
              <a:rPr lang="sv-SE" sz="900" i="1">
                <a:latin typeface="Arial" panose="020B0604020202020204" pitchFamily="34" charset="0"/>
                <a:cs typeface="Arial" panose="020B0604020202020204" pitchFamily="34" charset="0"/>
              </a:rPr>
              <a:t>Könsresultat visas exklusive de som svarat "Annat" eller "Vill inte svara".</a:t>
            </a:r>
          </a:p>
        </p:txBody>
      </p:sp>
    </p:spTree>
    <p:extLst>
      <p:ext uri="{BB962C8B-B14F-4D97-AF65-F5344CB8AC3E}">
        <p14:creationId xmlns:p14="http://schemas.microsoft.com/office/powerpoint/2010/main" val="3770856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3667307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37</a:t>
            </a:r>
          </a:p>
        </p:txBody>
      </p:sp>
    </p:spTree>
    <p:extLst>
      <p:ext uri="{BB962C8B-B14F-4D97-AF65-F5344CB8AC3E}">
        <p14:creationId xmlns:p14="http://schemas.microsoft.com/office/powerpoint/2010/main" val="1046641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60916151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395757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5502567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38</a:t>
            </a:r>
          </a:p>
        </p:txBody>
      </p:sp>
    </p:spTree>
    <p:extLst>
      <p:ext uri="{BB962C8B-B14F-4D97-AF65-F5344CB8AC3E}">
        <p14:creationId xmlns:p14="http://schemas.microsoft.com/office/powerpoint/2010/main" val="397884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10855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a:t>
            </a:r>
          </a:p>
        </p:txBody>
      </p:sp>
    </p:spTree>
    <p:extLst>
      <p:ext uri="{BB962C8B-B14F-4D97-AF65-F5344CB8AC3E}">
        <p14:creationId xmlns:p14="http://schemas.microsoft.com/office/powerpoint/2010/main" val="308575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22413</TotalTime>
  <Words>1819</Words>
  <Application>Microsoft Macintosh PowerPoint</Application>
  <PresentationFormat>A4 (210 x 297 mm)</PresentationFormat>
  <Paragraphs>256</Paragraphs>
  <Slides>25</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673</cp:revision>
  <cp:lastPrinted>2018-04-19T16:41:41Z</cp:lastPrinted>
  <dcterms:created xsi:type="dcterms:W3CDTF">2018-04-19T14:35:35Z</dcterms:created>
  <dcterms:modified xsi:type="dcterms:W3CDTF">2023-12-05T09:52:47Z</dcterms:modified>
  <cp:category/>
</cp:coreProperties>
</file>